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8" r:id="rId3"/>
    <p:sldMasterId id="2147483720" r:id="rId4"/>
    <p:sldMasterId id="2147483732" r:id="rId5"/>
    <p:sldMasterId id="2147483744" r:id="rId6"/>
    <p:sldMasterId id="2147483756" r:id="rId7"/>
  </p:sldMasterIdLst>
  <p:notesMasterIdLst>
    <p:notesMasterId r:id="rId15"/>
  </p:notesMasterIdLst>
  <p:sldIdLst>
    <p:sldId id="260" r:id="rId8"/>
    <p:sldId id="267" r:id="rId9"/>
    <p:sldId id="266" r:id="rId10"/>
    <p:sldId id="265" r:id="rId11"/>
    <p:sldId id="264" r:id="rId12"/>
    <p:sldId id="263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2" d="100"/>
          <a:sy n="72" d="100"/>
        </p:scale>
        <p:origin x="-85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A06D6-C93E-4E3A-9687-A82F1885E927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09AD22-F235-45CD-BEA3-1E091B585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57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Group of 20 students facing</a:t>
            </a:r>
            <a:r>
              <a:rPr lang="en-US" baseline="0" dirty="0" smtClean="0"/>
              <a:t> the Peace Corps Volunteer teacher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9AD22-F235-45CD-BEA3-1E091B585D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86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506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97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441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455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7976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835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303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7755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536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531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416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5667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031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4803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3631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4552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7976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8350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3034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7755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5364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53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2116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4164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031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4803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3631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4552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7976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83501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3034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77551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536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5095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5318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41646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0311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48034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3631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45520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79764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83501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3034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775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50483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53643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53185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41646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0311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48034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36310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45520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79764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83501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303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00935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77551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53643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53185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41646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0311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48034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36310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45520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79764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835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22679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30348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77551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53643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53185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41646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0311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48034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363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311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284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87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928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928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928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928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928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77995-7344-4D3C-855C-74A71C9D95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2DB85-BC20-41C2-8CEB-A5C11864F6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928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5791200"/>
            <a:ext cx="6934200" cy="762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Tim Lawler, PhD, MPH</a:t>
            </a:r>
            <a:br>
              <a:rPr lang="en-US" sz="2400" dirty="0" smtClean="0"/>
            </a:br>
            <a:r>
              <a:rPr lang="en-US" sz="2400" dirty="0" smtClean="0"/>
              <a:t>Counseling &amp; Outreach Unit/Office of Health Services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304800"/>
            <a:ext cx="8534400" cy="4191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smtClean="0"/>
              <a:t>Implementing Trauma-Informed Approaches in Peace Corps:</a:t>
            </a:r>
          </a:p>
          <a:p>
            <a:pPr algn="ctr">
              <a:buNone/>
            </a:pPr>
            <a:r>
              <a:rPr lang="en-US" sz="4400" b="1" dirty="0" smtClean="0"/>
              <a:t>Steps to Becoming a Trauma-Informed Agency</a:t>
            </a:r>
          </a:p>
          <a:p>
            <a:pPr algn="ctr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304777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Peace Corps Initiative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20/20 (2010)</a:t>
            </a:r>
          </a:p>
          <a:p>
            <a:r>
              <a:rPr lang="en-US" dirty="0" smtClean="0"/>
              <a:t>Congressional hearing</a:t>
            </a:r>
          </a:p>
          <a:p>
            <a:r>
              <a:rPr lang="en-US" dirty="0" smtClean="0"/>
              <a:t>Soul searching</a:t>
            </a:r>
          </a:p>
          <a:p>
            <a:r>
              <a:rPr lang="en-US" dirty="0" smtClean="0"/>
              <a:t>Action plan</a:t>
            </a:r>
          </a:p>
          <a:p>
            <a:pPr lvl="1"/>
            <a:r>
              <a:rPr lang="en-US" dirty="0" smtClean="0"/>
              <a:t>for PCVs (for 7,000 PCVs with a 50% annual turnover)</a:t>
            </a:r>
          </a:p>
          <a:p>
            <a:pPr lvl="1"/>
            <a:r>
              <a:rPr lang="en-US" dirty="0" smtClean="0"/>
              <a:t>for US HQ staff (for almost 1,000 with 2 ½- or 5-year contracts)</a:t>
            </a:r>
          </a:p>
          <a:p>
            <a:pPr lvl="1"/>
            <a:r>
              <a:rPr lang="en-US" dirty="0" smtClean="0"/>
              <a:t>for overseas staff (in 70+ countries)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032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and Training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 a small agency, PC somewhat more agile</a:t>
            </a:r>
          </a:p>
          <a:p>
            <a:r>
              <a:rPr lang="en-US" dirty="0" smtClean="0"/>
              <a:t>Writing policies was a difficult exercise</a:t>
            </a:r>
          </a:p>
          <a:p>
            <a:pPr lvl="1"/>
            <a:r>
              <a:rPr lang="en-US" dirty="0" smtClean="0"/>
              <a:t>The addition of Office of Victim Advocate changed which department “owned” which aspect</a:t>
            </a:r>
          </a:p>
          <a:p>
            <a:pPr lvl="1"/>
            <a:r>
              <a:rPr lang="en-US" dirty="0" smtClean="0"/>
              <a:t>Managers defended their turf</a:t>
            </a:r>
          </a:p>
          <a:p>
            <a:r>
              <a:rPr lang="en-US" dirty="0" smtClean="0"/>
              <a:t>Training PCVs and non-medical staff fell on the shoulders of Safety and Security</a:t>
            </a:r>
          </a:p>
          <a:p>
            <a:r>
              <a:rPr lang="en-US" dirty="0" smtClean="0"/>
              <a:t>Training medical officers continued to be Health Service’s responsibility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032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Needed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Total commitment of the agency’s director</a:t>
            </a:r>
          </a:p>
          <a:p>
            <a:r>
              <a:rPr lang="en-US" dirty="0" smtClean="0"/>
              <a:t>Outside consultants meeting with senior staff for one year</a:t>
            </a:r>
          </a:p>
          <a:p>
            <a:r>
              <a:rPr lang="en-US" dirty="0" smtClean="0"/>
              <a:t>A series of 2-day workshops for involved HQ staff—including “Bold Statements”</a:t>
            </a:r>
          </a:p>
          <a:p>
            <a:r>
              <a:rPr lang="en-US" dirty="0" smtClean="0"/>
              <a:t>Congressional liaisons to negotiate</a:t>
            </a:r>
          </a:p>
          <a:p>
            <a:r>
              <a:rPr lang="en-US" dirty="0" smtClean="0"/>
              <a:t>Assistance of other federal agencies and work groups</a:t>
            </a:r>
            <a:endParaRPr lang="en-US" dirty="0"/>
          </a:p>
          <a:p>
            <a:r>
              <a:rPr lang="en-US" dirty="0" smtClean="0"/>
              <a:t>Skilled, dedicated teachers</a:t>
            </a:r>
          </a:p>
          <a:p>
            <a:r>
              <a:rPr lang="en-US" dirty="0" smtClean="0"/>
              <a:t>A committed internal committee or workgroup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032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Collaboration with other Federal Agencies/Departments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DoD</a:t>
            </a:r>
          </a:p>
          <a:p>
            <a:r>
              <a:rPr lang="en-US" dirty="0" smtClean="0"/>
              <a:t>HHS</a:t>
            </a:r>
          </a:p>
          <a:p>
            <a:r>
              <a:rPr lang="en-US" dirty="0" smtClean="0"/>
              <a:t>VHA</a:t>
            </a:r>
          </a:p>
          <a:p>
            <a:r>
              <a:rPr lang="en-US" dirty="0" smtClean="0"/>
              <a:t>DoJ</a:t>
            </a:r>
          </a:p>
          <a:p>
            <a:r>
              <a:rPr lang="en-US" dirty="0" smtClean="0"/>
              <a:t>Federal Partners: Women and Trauma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032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457200"/>
            <a:r>
              <a:rPr lang="en-US" dirty="0"/>
              <a:t>Budget (like all federal agencies…)</a:t>
            </a:r>
          </a:p>
          <a:p>
            <a:pPr marL="514350" indent="-457200"/>
            <a:r>
              <a:rPr lang="en-US" dirty="0"/>
              <a:t>Trusting the field (and not making everything a top-down directive)</a:t>
            </a:r>
          </a:p>
          <a:p>
            <a:r>
              <a:rPr lang="en-US" dirty="0" smtClean="0"/>
              <a:t>We’ve come far, but we’re not done</a:t>
            </a:r>
          </a:p>
          <a:p>
            <a:pPr lvl="1"/>
            <a:r>
              <a:rPr lang="en-US" dirty="0" smtClean="0"/>
              <a:t>Systemic review of full implementation of TIO through all relevant policies and procedures</a:t>
            </a:r>
          </a:p>
          <a:p>
            <a:pPr lvl="1"/>
            <a:r>
              <a:rPr lang="en-US" dirty="0" smtClean="0"/>
              <a:t>Staff turn over both at HQ and with US staff at posts</a:t>
            </a:r>
          </a:p>
          <a:p>
            <a:pPr lvl="2"/>
            <a:r>
              <a:rPr lang="en-US" dirty="0" smtClean="0"/>
              <a:t>Constant need for training/retraining</a:t>
            </a:r>
          </a:p>
          <a:p>
            <a:pPr lvl="2"/>
            <a:r>
              <a:rPr lang="en-US" dirty="0" smtClean="0"/>
              <a:t>Institutional memory sometimes lacking</a:t>
            </a:r>
          </a:p>
          <a:p>
            <a:pPr lvl="1"/>
            <a:r>
              <a:rPr lang="en-US" dirty="0" smtClean="0"/>
              <a:t>Half of 7,000+ PCVs are new every year</a:t>
            </a:r>
          </a:p>
          <a:p>
            <a:pPr marL="571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032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Guidance for Other Agencies—</a:t>
            </a:r>
            <a:br>
              <a:rPr lang="en-US" sz="4000" dirty="0" smtClean="0"/>
            </a:br>
            <a:r>
              <a:rPr lang="en-US" sz="4000" dirty="0" smtClean="0"/>
              <a:t>What We’ve Learned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 that you’re not alone</a:t>
            </a:r>
          </a:p>
          <a:p>
            <a:pPr lvl="1"/>
            <a:r>
              <a:rPr lang="en-US" dirty="0" smtClean="0"/>
              <a:t>Some agencies have already worked out what you might be struggling with</a:t>
            </a:r>
          </a:p>
          <a:p>
            <a:pPr lvl="1"/>
            <a:r>
              <a:rPr lang="en-US" dirty="0" smtClean="0"/>
              <a:t>The wheel doesn’t have to be reinvented—it might just need some tweaking</a:t>
            </a:r>
          </a:p>
          <a:p>
            <a:r>
              <a:rPr lang="en-US" dirty="0" smtClean="0"/>
              <a:t>It’s a long process without a clear end point</a:t>
            </a:r>
          </a:p>
          <a:p>
            <a:r>
              <a:rPr lang="en-US" dirty="0" smtClean="0"/>
              <a:t>Celebrate your successes along the way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03294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326</Words>
  <Application>Microsoft Office PowerPoint</Application>
  <PresentationFormat>On-screen Show (4:3)</PresentationFormat>
  <Paragraphs>49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1_Office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Tim Lawler, PhD, MPH Counseling &amp; Outreach Unit/Office of Health Services</vt:lpstr>
      <vt:lpstr>The Peace Corps Initiative</vt:lpstr>
      <vt:lpstr>Policy and Training</vt:lpstr>
      <vt:lpstr>Support Needed</vt:lpstr>
      <vt:lpstr>Collaboration with other Federal Agencies/Departments</vt:lpstr>
      <vt:lpstr>Barriers</vt:lpstr>
      <vt:lpstr>Guidance for Other Agencies— What We’ve Learned </vt:lpstr>
    </vt:vector>
  </TitlesOfParts>
  <Company>US Peace Corps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Lawler, Timothy</dc:creator>
  <cp:lastModifiedBy>Boyer, Carol - ODEP</cp:lastModifiedBy>
  <cp:revision>11</cp:revision>
  <dcterms:created xsi:type="dcterms:W3CDTF">2015-06-16T17:53:24Z</dcterms:created>
  <dcterms:modified xsi:type="dcterms:W3CDTF">2015-06-23T20:48:30Z</dcterms:modified>
</cp:coreProperties>
</file>